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57" r:id="rId4"/>
    <p:sldId id="258" r:id="rId5"/>
    <p:sldId id="260" r:id="rId6"/>
    <p:sldId id="261" r:id="rId7"/>
    <p:sldId id="259" r:id="rId8"/>
    <p:sldId id="262" r:id="rId9"/>
    <p:sldId id="274" r:id="rId10"/>
    <p:sldId id="263" r:id="rId11"/>
    <p:sldId id="265" r:id="rId12"/>
    <p:sldId id="268" r:id="rId13"/>
    <p:sldId id="269" r:id="rId14"/>
    <p:sldId id="264" r:id="rId15"/>
    <p:sldId id="267" r:id="rId16"/>
    <p:sldId id="270" r:id="rId17"/>
    <p:sldId id="271" r:id="rId18"/>
    <p:sldId id="272" r:id="rId19"/>
    <p:sldId id="273" r:id="rId20"/>
    <p:sldId id="276" r:id="rId21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D2E1D-2C37-4E70-A439-4EACAB89C51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2330F-470A-4A73-843B-B4A3FA843B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71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E994E-16A6-421E-A965-DF2D6122BBBE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D1CC-07D2-463D-824A-B5EDD64754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29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D1CC-07D2-463D-824A-B5EDD64754C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49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42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9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69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9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97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10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9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61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42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6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45E2A3-580B-4230-A645-E7E50C88DBCC}" type="datetimeFigureOut">
              <a:rPr lang="zh-TW" altLang="en-US" smtClean="0"/>
              <a:t>2016/12/22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E2A4DF-517D-40EB-A799-37E606FD47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8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CERPSincep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comp@cerps.org.t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SentyBrush" panose="03000600000000000000" pitchFamily="66" charset="0"/>
              </a:rPr>
              <a:t>Inception </a:t>
            </a:r>
            <a:endParaRPr lang="zh-TW" altLang="en-US" dirty="0">
              <a:latin typeface="SentyBrush" panose="03000600000000000000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305368" cy="161088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申請帳號與註冊須知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歡迎各位將自己的營運心得或問題到我們的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FB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粉絲團發問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Inception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經營之神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94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3"/>
              </a:rPr>
              <a:t>https://www.facebook.com/groups/CERPSinception/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信箱是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4"/>
              </a:rPr>
              <a:t>comp@cerps.org.tw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僅平日一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~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五 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9:00~18:00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回覆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</a:p>
          <a:p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7" y="2053559"/>
            <a:ext cx="21907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研發                 </a:t>
            </a:r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(1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第一步為研發產品，請擁有研發產品權限的組員點選該公司欲生產的產品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0" y="2459265"/>
            <a:ext cx="8308258" cy="35349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89991" y="42099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663613" y="45793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88309" y="36727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點選後，請擁有管理資本支出權限的組員到「資本支出」同意支出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21" y="2312921"/>
            <a:ext cx="7472517" cy="3503482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004619" y="3372465"/>
            <a:ext cx="4729316" cy="9635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692877" y="472931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要確認點選後消失才算成功唷！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23535" y="30031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42765" y="510560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370142" y="358877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購置廠房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庫房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(2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產品研發後會「強制」購買廠房與生產線，故不需先行購置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庫房：依據研發的產品購買相對應的庫房，並「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資本支出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」最佳購買時間為研發完成前兩個月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64" y="2646100"/>
            <a:ext cx="6873215" cy="333136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00517" y="41271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271819" y="298900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②點擊庫房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40362" y="579280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③點擊確認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原料採購    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(3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依研發產品種類選擇購買原料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原料Ａ為劣質低價原料，原料Ｂ為優質高價原料，一定要庫房完成才能購買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3" y="2752269"/>
            <a:ext cx="7799714" cy="357894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97394" y="324464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34581" y="40839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92518" y="342931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③選擇所研發的產品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635613" y="445324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④選擇購買何種原料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聘僱員工 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(3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024308"/>
            <a:ext cx="8455742" cy="395316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08903" y="28808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82065" y="32501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340645" y="36405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人力配置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(4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1737360"/>
            <a:ext cx="9114293" cy="4564369"/>
          </a:xfrm>
        </p:spPr>
      </p:pic>
      <p:sp>
        <p:nvSpPr>
          <p:cNvPr id="5" name="文字方塊 4"/>
          <p:cNvSpPr txBox="1"/>
          <p:nvPr/>
        </p:nvSpPr>
        <p:spPr>
          <a:xfrm>
            <a:off x="2340077" y="40373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41058" y="50439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19484" y="3426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原料投產    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(4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71" y="1737360"/>
            <a:ext cx="9173148" cy="4593866"/>
          </a:xfrm>
        </p:spPr>
      </p:pic>
      <p:sp>
        <p:nvSpPr>
          <p:cNvPr id="5" name="文字方塊 4"/>
          <p:cNvSpPr txBox="1"/>
          <p:nvPr/>
        </p:nvSpPr>
        <p:spPr>
          <a:xfrm>
            <a:off x="2320412" y="41197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75587" y="47883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08954" y="30034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③點擊研發產品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641976" y="44189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④輸入欲生產數量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銷售           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(4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85" y="1737360"/>
            <a:ext cx="9604895" cy="4690015"/>
          </a:xfrm>
        </p:spPr>
      </p:pic>
      <p:sp>
        <p:nvSpPr>
          <p:cNvPr id="5" name="文字方塊 4"/>
          <p:cNvSpPr txBox="1"/>
          <p:nvPr/>
        </p:nvSpPr>
        <p:spPr>
          <a:xfrm>
            <a:off x="1858297" y="30034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98606" y="33727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99124" y="389770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③點擊研發產品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443229" y="535759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④輸入欲銷售數量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產銷分析    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(5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57" y="1737360"/>
            <a:ext cx="10263781" cy="4483417"/>
          </a:xfrm>
        </p:spPr>
      </p:pic>
      <p:sp>
        <p:nvSpPr>
          <p:cNvPr id="5" name="文字方塊 4"/>
          <p:cNvSpPr txBox="1"/>
          <p:nvPr/>
        </p:nvSpPr>
        <p:spPr>
          <a:xfrm>
            <a:off x="4023360" y="17373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97280" y="51104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32880" y="29667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損益表                      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(5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月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65" y="1737360"/>
            <a:ext cx="9617815" cy="4702769"/>
          </a:xfrm>
        </p:spPr>
      </p:pic>
      <p:sp>
        <p:nvSpPr>
          <p:cNvPr id="5" name="文字方塊 4"/>
          <p:cNvSpPr txBox="1"/>
          <p:nvPr/>
        </p:nvSpPr>
        <p:spPr>
          <a:xfrm>
            <a:off x="4090219" y="18091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①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09824" y="40887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②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337755" y="173736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③選取年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r>
              <a:rPr lang="zh-TW" altLang="en-US" dirty="0" smtClean="0">
                <a:solidFill>
                  <a:srgbClr val="FF0000"/>
                </a:solidFill>
              </a:rPr>
              <a:t>月與報表種類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競賽獎勵辦法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第一名：獎座與獎狀一紙、</a:t>
            </a:r>
            <a:r>
              <a:rPr lang="zh-TW" altLang="zh-TW" u="wavy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獎金共</a:t>
            </a:r>
            <a:r>
              <a:rPr lang="zh-TW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新台幣</a:t>
            </a:r>
            <a:r>
              <a:rPr lang="en-US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10,000</a:t>
            </a:r>
            <a:r>
              <a:rPr lang="zh-TW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元</a:t>
            </a:r>
            <a:r>
              <a:rPr lang="zh-TW" altLang="zh-TW" u="wavy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整</a:t>
            </a:r>
            <a:endParaRPr lang="zh-TW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第二名：獎座與獎狀一紙、</a:t>
            </a:r>
            <a:r>
              <a:rPr lang="zh-TW" altLang="zh-TW" u="wavy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獎金共</a:t>
            </a:r>
            <a:r>
              <a:rPr lang="zh-TW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新台幣</a:t>
            </a:r>
            <a:r>
              <a:rPr lang="en-US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5,000</a:t>
            </a:r>
            <a:r>
              <a:rPr lang="zh-TW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元</a:t>
            </a:r>
            <a:r>
              <a:rPr lang="zh-TW" altLang="zh-TW" u="wavy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整</a:t>
            </a:r>
            <a:endParaRPr lang="zh-TW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第三名：獎座與獎狀一紙、</a:t>
            </a:r>
            <a:r>
              <a:rPr lang="zh-TW" altLang="zh-TW" u="wavy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獎金共</a:t>
            </a:r>
            <a:r>
              <a:rPr lang="zh-TW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新台幣</a:t>
            </a:r>
            <a:r>
              <a:rPr lang="en-US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3,000</a:t>
            </a:r>
            <a:r>
              <a:rPr lang="zh-TW" altLang="zh-TW" u="wavy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元</a:t>
            </a:r>
            <a:r>
              <a:rPr lang="zh-TW" altLang="zh-TW" u="wavy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整</a:t>
            </a:r>
            <a:endParaRPr lang="zh-TW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佳作：獎狀一紙，數</a:t>
            </a:r>
            <a:r>
              <a:rPr lang="zh-TW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隊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buNone/>
            </a:pPr>
            <a:r>
              <a:rPr lang="zh-TW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以上</a:t>
            </a:r>
            <a:r>
              <a:rPr lang="zh-TW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隊伍皆可獲頒國立中央大學具名之獎狀，為升學推甄加分！</a:t>
            </a:r>
          </a:p>
          <a:p>
            <a:pPr marL="0" indent="0">
              <a:buNone/>
            </a:pPr>
            <a:endParaRPr lang="zh-TW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44" y="4138262"/>
            <a:ext cx="1869075" cy="22089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75" y="1711043"/>
            <a:ext cx="3240199" cy="460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排名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23510"/>
            <a:ext cx="10058400" cy="3468230"/>
          </a:xfrm>
        </p:spPr>
      </p:pic>
    </p:spTree>
    <p:extLst>
      <p:ext uri="{BB962C8B-B14F-4D97-AF65-F5344CB8AC3E}">
        <p14:creationId xmlns:p14="http://schemas.microsoft.com/office/powerpoint/2010/main" val="15523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創立公司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(CEO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視角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8" y="1915848"/>
            <a:ext cx="8101876" cy="4031800"/>
          </a:xfrm>
        </p:spPr>
      </p:pic>
      <p:sp>
        <p:nvSpPr>
          <p:cNvPr id="5" name="文字方塊 4"/>
          <p:cNvSpPr txBox="1"/>
          <p:nvPr/>
        </p:nvSpPr>
        <p:spPr>
          <a:xfrm>
            <a:off x="6804087" y="252689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由組長先註冊帳號，創立公司</a:t>
            </a:r>
            <a:endParaRPr lang="zh-TW" altLang="en-US" b="1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04087" y="4128678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組長請選擇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CEO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，其他組員選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Vice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President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00567" y="45440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此處為ｃ組別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3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95" y="1737360"/>
            <a:ext cx="8818642" cy="4328395"/>
          </a:xfrm>
        </p:spPr>
      </p:pic>
      <p:sp>
        <p:nvSpPr>
          <p:cNvPr id="5" name="文字方塊 4"/>
          <p:cNvSpPr txBox="1"/>
          <p:nvPr/>
        </p:nvSpPr>
        <p:spPr>
          <a:xfrm>
            <a:off x="7275871" y="3559278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CEO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登入後，將註冊碼提供組員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5526428" y="3584482"/>
            <a:ext cx="1455175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5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其他組員註冊帳號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8" y="1915848"/>
            <a:ext cx="8101876" cy="40318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039897" y="4159045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其他組員請點選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Vice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President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39897" y="4636751"/>
            <a:ext cx="459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此處請輸入組長提供的公司註冊碼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(4</a:t>
            </a:r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位數字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所有組員完成註冊後，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CEO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可開始分配決策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55" y="2348390"/>
            <a:ext cx="7393858" cy="3629078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830529" y="2694039"/>
            <a:ext cx="373626" cy="383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452851" y="2708165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點選決策分配圖示，即可進入分配畫面</a:t>
            </a:r>
            <a:endParaRPr lang="zh-TW" altLang="en-US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分配決策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(CEO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視角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請組內溝通彼此需要負責的職務，職務會彼此牽制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例：營運長決定要興建廠房，但是花費皆須經過財務長同意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09" y="2848483"/>
            <a:ext cx="7138220" cy="33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遊戲開始後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70" y="1806187"/>
            <a:ext cx="9109176" cy="4288944"/>
          </a:xfrm>
        </p:spPr>
      </p:pic>
    </p:spTree>
    <p:extLst>
      <p:ext uri="{BB962C8B-B14F-4D97-AF65-F5344CB8AC3E}">
        <p14:creationId xmlns:p14="http://schemas.microsoft.com/office/powerpoint/2010/main" val="31083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決策時間與現金流量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229032" y="1877961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273499" y="1835134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393350" y="1835134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515955" y="1835137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649613" y="1835136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6775407" y="1845733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7909065" y="1845733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9092375" y="1835135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0275685" y="1867365"/>
            <a:ext cx="19665" cy="40017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573161" y="1835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746638" y="1825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789103" y="1825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954229" y="1825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116476" y="1809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127880" y="1835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8408229" y="1845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9538018" y="18280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228135" y="2179156"/>
            <a:ext cx="3294941" cy="387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研發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uPhone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-</a:t>
            </a:r>
            <a:r>
              <a:rPr lang="en-US" altLang="zh-TW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61836" y="2821858"/>
            <a:ext cx="1125794" cy="442452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購置庫房</a:t>
            </a:r>
            <a:endParaRPr lang="zh-TW" altLang="en-US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17690" y="3968514"/>
            <a:ext cx="1125794" cy="442452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聘僱人</a:t>
            </a:r>
            <a:r>
              <a:rPr lang="zh-TW" altLang="en-US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員</a:t>
            </a:r>
          </a:p>
        </p:txBody>
      </p:sp>
      <p:sp>
        <p:nvSpPr>
          <p:cNvPr id="26" name="矩形 25"/>
          <p:cNvSpPr/>
          <p:nvPr/>
        </p:nvSpPr>
        <p:spPr>
          <a:xfrm>
            <a:off x="4542175" y="4557157"/>
            <a:ext cx="1125794" cy="442452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投入生</a:t>
            </a:r>
            <a:r>
              <a:rPr lang="zh-TW" altLang="en-US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</a:t>
            </a:r>
          </a:p>
        </p:txBody>
      </p:sp>
      <p:sp>
        <p:nvSpPr>
          <p:cNvPr id="27" name="矩形 26"/>
          <p:cNvSpPr/>
          <p:nvPr/>
        </p:nvSpPr>
        <p:spPr>
          <a:xfrm>
            <a:off x="4542175" y="5145801"/>
            <a:ext cx="1125794" cy="442452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銷售產品</a:t>
            </a:r>
            <a:endParaRPr lang="zh-TW" altLang="en-US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87630" y="3398057"/>
            <a:ext cx="1125794" cy="442452"/>
          </a:xfrm>
          <a:prstGeom prst="rect">
            <a:avLst/>
          </a:prstGeom>
          <a:solidFill>
            <a:schemeClr val="tx1"/>
          </a:solidFill>
          <a:ln w="31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購買</a:t>
            </a:r>
            <a:r>
              <a:rPr lang="zh-TW" altLang="en-US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原料</a:t>
            </a:r>
          </a:p>
        </p:txBody>
      </p:sp>
      <p:sp>
        <p:nvSpPr>
          <p:cNvPr id="29" name="矩形 28"/>
          <p:cNvSpPr/>
          <p:nvPr/>
        </p:nvSpPr>
        <p:spPr>
          <a:xfrm>
            <a:off x="3387630" y="2827600"/>
            <a:ext cx="1125794" cy="442452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庫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房</a:t>
            </a:r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完成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23076" y="3404145"/>
            <a:ext cx="1125794" cy="442452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原料入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庫</a:t>
            </a:r>
          </a:p>
        </p:txBody>
      </p:sp>
      <p:sp>
        <p:nvSpPr>
          <p:cNvPr id="31" name="矩形 30"/>
          <p:cNvSpPr/>
          <p:nvPr/>
        </p:nvSpPr>
        <p:spPr>
          <a:xfrm>
            <a:off x="4542175" y="3968514"/>
            <a:ext cx="1125794" cy="442452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人員就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任</a:t>
            </a:r>
          </a:p>
        </p:txBody>
      </p:sp>
      <p:sp>
        <p:nvSpPr>
          <p:cNvPr id="32" name="矩形 31"/>
          <p:cNvSpPr/>
          <p:nvPr/>
        </p:nvSpPr>
        <p:spPr>
          <a:xfrm>
            <a:off x="4552645" y="2177189"/>
            <a:ext cx="1125794" cy="442452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廠房完成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683547" y="4546669"/>
            <a:ext cx="1125794" cy="442452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產品製成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74524" y="5159163"/>
            <a:ext cx="1125794" cy="442452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產品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售出</a:t>
            </a:r>
          </a:p>
        </p:txBody>
      </p:sp>
      <p:sp>
        <p:nvSpPr>
          <p:cNvPr id="36" name="五邊形 35"/>
          <p:cNvSpPr/>
          <p:nvPr/>
        </p:nvSpPr>
        <p:spPr>
          <a:xfrm>
            <a:off x="5683547" y="3398057"/>
            <a:ext cx="1267859" cy="48076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應付帳款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7" name="五邊形 36"/>
          <p:cNvSpPr/>
          <p:nvPr/>
        </p:nvSpPr>
        <p:spPr>
          <a:xfrm>
            <a:off x="6831614" y="5159163"/>
            <a:ext cx="1267859" cy="48076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應收帳款</a:t>
            </a:r>
            <a:endParaRPr lang="zh-TW" altLang="en-US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5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1511</TotalTime>
  <Words>532</Words>
  <Application>Microsoft Office PowerPoint</Application>
  <PresentationFormat>寬螢幕</PresentationFormat>
  <Paragraphs>99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Adobe 繁黑體 Std B</vt:lpstr>
      <vt:lpstr>新細明體</vt:lpstr>
      <vt:lpstr>Calibri</vt:lpstr>
      <vt:lpstr>Calibri Light</vt:lpstr>
      <vt:lpstr>SentyBrush</vt:lpstr>
      <vt:lpstr>回顧</vt:lpstr>
      <vt:lpstr>Inception </vt:lpstr>
      <vt:lpstr>競賽獎勵辦法</vt:lpstr>
      <vt:lpstr>創立公司(CEO視角)</vt:lpstr>
      <vt:lpstr>PowerPoint 簡報</vt:lpstr>
      <vt:lpstr>其他組員註冊帳號</vt:lpstr>
      <vt:lpstr>PowerPoint 簡報</vt:lpstr>
      <vt:lpstr>分配決策(CEO視角)</vt:lpstr>
      <vt:lpstr>遊戲開始後</vt:lpstr>
      <vt:lpstr>決策時間與現金流量</vt:lpstr>
      <vt:lpstr>研發                             (1月)</vt:lpstr>
      <vt:lpstr>PowerPoint 簡報</vt:lpstr>
      <vt:lpstr>購置廠房/庫房       (2月)</vt:lpstr>
      <vt:lpstr>原料採購                  (3月)</vt:lpstr>
      <vt:lpstr>聘僱員工               (3月)</vt:lpstr>
      <vt:lpstr>人力配置              (4月)</vt:lpstr>
      <vt:lpstr>原料投產                  (4月)</vt:lpstr>
      <vt:lpstr>銷售                         (4月)</vt:lpstr>
      <vt:lpstr>產銷分析                  (5月)</vt:lpstr>
      <vt:lpstr>損益表                      (5月)</vt:lpstr>
      <vt:lpstr>排名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</dc:title>
  <dc:creator>王逸茹</dc:creator>
  <cp:lastModifiedBy>王逸茹</cp:lastModifiedBy>
  <cp:revision>22</cp:revision>
  <cp:lastPrinted>2016-12-22T02:00:48Z</cp:lastPrinted>
  <dcterms:created xsi:type="dcterms:W3CDTF">2016-12-15T03:48:22Z</dcterms:created>
  <dcterms:modified xsi:type="dcterms:W3CDTF">2016-12-22T14:15:55Z</dcterms:modified>
</cp:coreProperties>
</file>